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318" r:id="rId2"/>
    <p:sldId id="319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8" r:id="rId14"/>
    <p:sldId id="330" r:id="rId15"/>
    <p:sldId id="341" r:id="rId16"/>
    <p:sldId id="339" r:id="rId17"/>
    <p:sldId id="340" r:id="rId18"/>
    <p:sldId id="332" r:id="rId19"/>
    <p:sldId id="333" r:id="rId20"/>
    <p:sldId id="334" r:id="rId21"/>
    <p:sldId id="335" r:id="rId22"/>
    <p:sldId id="33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9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9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9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9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11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86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89AF4-B60C-4884-87A6-43DFAF5FEA34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10486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8DFC-8A67-4071-A712-167FA3361F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5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5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89AF4-B60C-4884-87A6-43DFAF5FEA34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104865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8DFC-8A67-4071-A712-167FA3361F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4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4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89AF4-B60C-4884-87A6-43DFAF5FEA34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10486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8DFC-8A67-4071-A712-167FA3361F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89AF4-B60C-4884-87A6-43DFAF5FEA34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8DFC-8A67-4071-A712-167FA3361F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62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89AF4-B60C-4884-87A6-43DFAF5FEA34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104866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8DFC-8A67-4071-A712-167FA3361F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67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68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6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89AF4-B60C-4884-87A6-43DFAF5FEA34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104867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7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8DFC-8A67-4071-A712-167FA3361F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7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7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7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89AF4-B60C-4884-87A6-43DFAF5FEA34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104867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7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8DFC-8A67-4071-A712-167FA3361F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4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89AF4-B60C-4884-87A6-43DFAF5FEA34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104864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4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8DFC-8A67-4071-A712-167FA3361F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89AF4-B60C-4884-87A6-43DFAF5FEA34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104868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8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8DFC-8A67-4071-A712-167FA3361F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84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85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89AF4-B60C-4884-87A6-43DFAF5FEA34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104868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8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8DFC-8A67-4071-A712-167FA3361F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51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8652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89AF4-B60C-4884-87A6-43DFAF5FEA34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104865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5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8DFC-8A67-4071-A712-167FA3361F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89AF4-B60C-4884-87A6-43DFAF5FEA34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58DFC-8A67-4071-A712-167FA3361F60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SP8266" TargetMode="External"/><Relationship Id="rId2" Type="http://schemas.openxmlformats.org/officeDocument/2006/relationships/hyperlink" Target="https://store.arduino.cc/arduino-uno-rev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hatis.techtarget.com/definition/LCD-liquid-crystal-display" TargetMode="External"/><Relationship Id="rId4" Type="http://schemas.openxmlformats.org/officeDocument/2006/relationships/hyperlink" Target="https://www.arduino.cc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itle 1"/>
          <p:cNvSpPr>
            <a:spLocks noGrp="1"/>
          </p:cNvSpPr>
          <p:nvPr>
            <p:ph type="ctrTitle"/>
          </p:nvPr>
        </p:nvSpPr>
        <p:spPr>
          <a:xfrm>
            <a:off x="685800" y="107005"/>
            <a:ext cx="11228961" cy="1807183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r>
              <a:rPr lang="en-US" b="1" i="1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IOT BASED AIR MONITERING SYSTEM</a:t>
            </a:r>
            <a:endParaRPr lang="en-IN" b="1" i="1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48616" name="TextBox 4"/>
          <p:cNvSpPr txBox="1"/>
          <p:nvPr/>
        </p:nvSpPr>
        <p:spPr>
          <a:xfrm>
            <a:off x="286965" y="3888673"/>
            <a:ext cx="6288932" cy="2783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</a:rPr>
              <a:t>Presented By:-</a:t>
            </a: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Condensed" panose="020B0502040204020203" pitchFamily="34" charset="0"/>
              </a:rPr>
              <a:t> </a:t>
            </a:r>
            <a:endParaRPr lang="en-IN" dirty="0">
              <a:solidFill>
                <a:schemeClr val="accent4">
                  <a:lumMod val="40000"/>
                  <a:lumOff val="60000"/>
                </a:schemeClr>
              </a:solidFill>
              <a:latin typeface="Bahnschrift SemiCondensed" panose="020B050204020402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IN" sz="2800" b="1" dirty="0" err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63500" dist="50800" dir="16200000" sx="0" sy="0">
                    <a:srgbClr val="000000">
                      <a:alpha val="50000"/>
                    </a:srgbClr>
                  </a:outerShdw>
                </a:effectLst>
                <a:latin typeface="Bahnschrift SemiCondensed" panose="020B0502040204020203" pitchFamily="34" charset="0"/>
              </a:rPr>
              <a:t>Sayani</a:t>
            </a:r>
            <a:r>
              <a:rPr lang="en-IN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63500" dist="50800" dir="16200000" sx="0" sy="0">
                    <a:srgbClr val="000000">
                      <a:alpha val="50000"/>
                    </a:srgbClr>
                  </a:outerShdw>
                </a:effectLst>
                <a:latin typeface="Bahnschrift SemiCondensed" panose="020B0502040204020203" pitchFamily="34" charset="0"/>
              </a:rPr>
              <a:t> Paul             24400317018</a:t>
            </a:r>
            <a:endParaRPr lang="en-IN" sz="2800" b="1" dirty="0">
              <a:solidFill>
                <a:schemeClr val="accent4">
                  <a:lumMod val="40000"/>
                  <a:lumOff val="60000"/>
                </a:schemeClr>
              </a:solidFill>
              <a:latin typeface="Bahnschrift SemiCondensed" panose="020B050204020402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IN" sz="2800" b="1" dirty="0" err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63500" dist="50800" dir="16200000" sx="0" sy="0">
                    <a:srgbClr val="000000">
                      <a:alpha val="50000"/>
                    </a:srgbClr>
                  </a:outerShdw>
                </a:effectLst>
                <a:latin typeface="Bahnschrift SemiCondensed" panose="020B0502040204020203" pitchFamily="34" charset="0"/>
              </a:rPr>
              <a:t>Sarbodarshi</a:t>
            </a:r>
            <a:r>
              <a:rPr lang="en-IN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63500" dist="50800" dir="16200000" sx="0" sy="0">
                    <a:srgbClr val="000000">
                      <a:alpha val="50000"/>
                    </a:srgbClr>
                  </a:outerShdw>
                </a:effectLst>
                <a:latin typeface="Bahnschrift SemiCondensed" panose="020B0502040204020203" pitchFamily="34" charset="0"/>
              </a:rPr>
              <a:t> Mitra   24400317019	</a:t>
            </a:r>
            <a:endParaRPr lang="en-IN" sz="2800" b="1" dirty="0">
              <a:solidFill>
                <a:schemeClr val="accent4">
                  <a:lumMod val="40000"/>
                  <a:lumOff val="60000"/>
                </a:schemeClr>
              </a:solidFill>
              <a:latin typeface="Bahnschrift SemiCondensed" panose="020B050204020402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IN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63500" dist="50800" dir="16200000" sx="0" sy="0">
                    <a:srgbClr val="000000">
                      <a:alpha val="50000"/>
                    </a:srgbClr>
                  </a:outerShdw>
                </a:effectLst>
                <a:latin typeface="Bahnschrift SemiCondensed" panose="020B0502040204020203" pitchFamily="34" charset="0"/>
              </a:rPr>
              <a:t>Ankita Kundu           24400317049</a:t>
            </a:r>
            <a:endParaRPr lang="en-IN" sz="2800" b="1" dirty="0">
              <a:solidFill>
                <a:schemeClr val="accent4">
                  <a:lumMod val="40000"/>
                  <a:lumOff val="60000"/>
                </a:schemeClr>
              </a:solidFill>
              <a:latin typeface="Bahnschrift SemiCondensed" panose="020B050204020402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IN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63500" dist="50800" dir="16200000" sx="0" sy="0">
                    <a:srgbClr val="000000">
                      <a:alpha val="50000"/>
                    </a:srgbClr>
                  </a:outerShdw>
                </a:effectLst>
                <a:latin typeface="Bahnschrift SemiCondensed" panose="020B0502040204020203" pitchFamily="34" charset="0"/>
              </a:rPr>
              <a:t>Ankita Ghosh           24400317050</a:t>
            </a:r>
            <a:endParaRPr lang="en-IN" sz="2800" b="1" dirty="0">
              <a:solidFill>
                <a:schemeClr val="accent4">
                  <a:lumMod val="40000"/>
                  <a:lumOff val="60000"/>
                </a:schemeClr>
              </a:solidFill>
              <a:latin typeface="Bahnschrift SemiCondensed" panose="020B0502040204020203" pitchFamily="34" charset="0"/>
            </a:endParaRPr>
          </a:p>
          <a:p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48617" name="TextBox 6"/>
          <p:cNvSpPr txBox="1"/>
          <p:nvPr/>
        </p:nvSpPr>
        <p:spPr>
          <a:xfrm>
            <a:off x="8476033" y="4552066"/>
            <a:ext cx="4413116" cy="176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Condensed" panose="020B0502040204020203" pitchFamily="34" charset="0"/>
              </a:rPr>
              <a:t>Under The Guidance of</a:t>
            </a:r>
          </a:p>
          <a:p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Condensed" panose="020B0502040204020203" pitchFamily="34" charset="0"/>
              </a:rPr>
              <a:t>Prof. </a:t>
            </a:r>
            <a:r>
              <a:rPr lang="en-US" sz="2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Condensed" panose="020B0502040204020203" pitchFamily="34" charset="0"/>
              </a:rPr>
              <a:t>Tanushree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Condensed" panose="020B0502040204020203" pitchFamily="34" charset="0"/>
              </a:rPr>
              <a:t>Saha</a:t>
            </a:r>
            <a:endParaRPr lang="en-US" sz="2800" b="1" dirty="0">
              <a:solidFill>
                <a:schemeClr val="accent4">
                  <a:lumMod val="40000"/>
                  <a:lumOff val="60000"/>
                </a:schemeClr>
              </a:solidFill>
              <a:latin typeface="Bahnschrift SemiCondensed" panose="020B0502040204020203" pitchFamily="34" charset="0"/>
            </a:endParaRPr>
          </a:p>
          <a:p>
            <a:r>
              <a:rPr lang="en-IN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Condensed" panose="020B0502040204020203" pitchFamily="34" charset="0"/>
              </a:rPr>
              <a:t>Assistant Professor</a:t>
            </a:r>
          </a:p>
          <a:p>
            <a:r>
              <a:rPr lang="en-IN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Condensed" panose="020B0502040204020203" pitchFamily="34" charset="0"/>
              </a:rPr>
              <a:t>Dept. of ECE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title"/>
          </p:nvPr>
        </p:nvSpPr>
        <p:spPr>
          <a:xfrm>
            <a:off x="1190034" y="87549"/>
            <a:ext cx="9654700" cy="1215957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r>
              <a:rPr lang="en-US" sz="6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        WORKING PRINCIPLE</a:t>
            </a:r>
            <a:endParaRPr lang="en-IN" sz="6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pic>
        <p:nvPicPr>
          <p:cNvPr id="2097162" name="Picture 2" descr="Figure 2. Arduino UN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04570" y="1429007"/>
            <a:ext cx="3497804" cy="2131315"/>
          </a:xfrm>
          <a:prstGeom prst="rect">
            <a:avLst/>
          </a:prstGeom>
          <a:noFill/>
        </p:spPr>
      </p:pic>
      <p:sp>
        <p:nvSpPr>
          <p:cNvPr id="1048607" name="TextBox 4"/>
          <p:cNvSpPr txBox="1"/>
          <p:nvPr/>
        </p:nvSpPr>
        <p:spPr>
          <a:xfrm>
            <a:off x="330741" y="1536971"/>
            <a:ext cx="7558392" cy="4472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ookman Old Style" panose="02050604050505020204" pitchFamily="18" charset="0"/>
              </a:rPr>
              <a:t>The Arduino board has 10-bit ADC channels, so the digitized value ranges from 0 to 1023.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The device developed in this project can be installed near any Wi-Fi hotspot in a populated urban area.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The MQ135 sensor can sense NH3, </a:t>
            </a:r>
            <a:r>
              <a:rPr lang="en-US" sz="2000" dirty="0" err="1"/>
              <a:t>NOx,alcohol</a:t>
            </a:r>
            <a:r>
              <a:rPr lang="en-US" sz="2000" dirty="0"/>
              <a:t>, Benzene, smoke, CO2 and some other gases, so it is perfect gas sensor for our </a:t>
            </a:r>
            <a:r>
              <a:rPr lang="en-US" sz="2000" b="1" dirty="0"/>
              <a:t>Air Quality Monitoring Project</a:t>
            </a:r>
            <a:r>
              <a:rPr lang="en-US" sz="2000" dirty="0"/>
              <a:t>.</a:t>
            </a:r>
            <a:endParaRPr lang="en-IN" sz="2000" dirty="0"/>
          </a:p>
          <a:p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latin typeface="Bookman Old Style" panose="0205060405050502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latin typeface="Bookman Old Style" panose="02050604050505020204" pitchFamily="18" charset="0"/>
            </a:endParaRPr>
          </a:p>
          <a:p>
            <a:endParaRPr lang="en-IN" dirty="0"/>
          </a:p>
        </p:txBody>
      </p:sp>
      <p:pic>
        <p:nvPicPr>
          <p:cNvPr id="2097163" name="Picture 2" descr="ESP8266 Example Circuit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429305" y="4181455"/>
            <a:ext cx="4431954" cy="2383366"/>
          </a:xfrm>
          <a:prstGeom prst="rect">
            <a:avLst/>
          </a:prstGeom>
          <a:noFill/>
        </p:spPr>
      </p:pic>
      <p:pic>
        <p:nvPicPr>
          <p:cNvPr id="20971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6020" y="4856411"/>
            <a:ext cx="2989374" cy="17874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itle 1"/>
          <p:cNvSpPr>
            <a:spLocks noGrp="1"/>
          </p:cNvSpPr>
          <p:nvPr>
            <p:ph type="title"/>
          </p:nvPr>
        </p:nvSpPr>
        <p:spPr>
          <a:xfrm>
            <a:off x="1190034" y="87549"/>
            <a:ext cx="9654700" cy="1215957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r>
              <a:rPr lang="en-US" sz="6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        WORKING PRINCIPLE</a:t>
            </a:r>
            <a:endParaRPr lang="en-IN" sz="6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sp>
        <p:nvSpPr>
          <p:cNvPr id="1048624" name="TextBox 4"/>
          <p:cNvSpPr txBox="1"/>
          <p:nvPr/>
        </p:nvSpPr>
        <p:spPr>
          <a:xfrm>
            <a:off x="301558" y="1371601"/>
            <a:ext cx="9358008" cy="508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Whenever the value will increase 1000 PPM, then the buzzer will start beeping</a:t>
            </a:r>
            <a:endParaRPr lang="en-GB" sz="2000" dirty="0"/>
          </a:p>
          <a:p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Bookman Old Style" panose="02050604050505020204" pitchFamily="18" charset="0"/>
            </a:endParaRPr>
          </a:p>
          <a:p>
            <a:endParaRPr lang="en-US" sz="2000" dirty="0">
              <a:latin typeface="Bookman Old Style" panose="02050604050505020204" pitchFamily="18" charset="0"/>
            </a:endParaRPr>
          </a:p>
          <a:p>
            <a:endParaRPr lang="en-US" sz="2000" dirty="0">
              <a:latin typeface="Bookman Old Style" panose="02050604050505020204" pitchFamily="18" charset="0"/>
            </a:endParaRPr>
          </a:p>
          <a:p>
            <a:endParaRPr lang="en-US" sz="2000" dirty="0">
              <a:latin typeface="Bookman Old Style" panose="02050604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Air Quality &lt;1000 PPM =&gt; “Fresh Air”.</a:t>
            </a:r>
          </a:p>
          <a:p>
            <a:r>
              <a:rPr lang="en-IN" sz="2000" dirty="0"/>
              <a:t>      Air Quality &gt;1000 PPM =&gt; “</a:t>
            </a:r>
            <a:r>
              <a:rPr lang="en-US" sz="2000" dirty="0"/>
              <a:t>Poor Air, Open Windows</a:t>
            </a:r>
            <a:r>
              <a:rPr lang="en-IN" sz="2000" dirty="0"/>
              <a:t>”.</a:t>
            </a:r>
          </a:p>
          <a:p>
            <a:r>
              <a:rPr lang="en-IN" sz="2000" dirty="0"/>
              <a:t>      Air Quality &gt;2000 PPM =&gt; “</a:t>
            </a:r>
            <a:r>
              <a:rPr lang="en-US" sz="2000" dirty="0"/>
              <a:t>Danger! Move to fresh Air”.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latin typeface="Bookman Old Style" panose="0205060405050502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latin typeface="Bookman Old Style" panose="02050604050505020204" pitchFamily="18" charset="0"/>
            </a:endParaRPr>
          </a:p>
          <a:p>
            <a:endParaRPr lang="en-IN" dirty="0"/>
          </a:p>
        </p:txBody>
      </p:sp>
      <p:pic>
        <p:nvPicPr>
          <p:cNvPr id="2097167" name="Picture 4" descr="Big Buzzer with Small Enclosed Piezo Electronic Buzzer Alarm 95DB with  Wires PACK OF 5: Amazon.in: Industrial &amp; Scientific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258603" y="2178995"/>
            <a:ext cx="3688388" cy="1600200"/>
          </a:xfrm>
          <a:prstGeom prst="rect">
            <a:avLst/>
          </a:prstGeom>
          <a:noFill/>
        </p:spPr>
      </p:pic>
      <p:pic>
        <p:nvPicPr>
          <p:cNvPr id="2097168" name="Picture 2" descr="Silicon Technolabs Lcd 16X2 Yellow Backlight Alphanumeric Display for 8051,Avr,Arduino,Raspberry Pi,Pic,Arm All Microcontroller (Green)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5075481"/>
            <a:ext cx="2597274" cy="17825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/>
          </p:nvPr>
        </p:nvSpPr>
        <p:spPr>
          <a:xfrm>
            <a:off x="1190034" y="87549"/>
            <a:ext cx="9654700" cy="1215957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r>
              <a:rPr lang="en-US" sz="6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           SIMULATION</a:t>
            </a:r>
            <a:endParaRPr lang="en-IN" sz="6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pic>
        <p:nvPicPr>
          <p:cNvPr id="209716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1" y="1321681"/>
            <a:ext cx="9039496" cy="5077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/>
          </p:nvPr>
        </p:nvSpPr>
        <p:spPr>
          <a:xfrm>
            <a:off x="1190034" y="87549"/>
            <a:ext cx="9654700" cy="1215957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r>
              <a:rPr lang="en-US" sz="6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        CIRCUIT DIAGRAM</a:t>
            </a:r>
            <a:endParaRPr lang="en-IN" sz="6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8329D3-EC02-4AF0-B4BD-86A458666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034" y="1402080"/>
            <a:ext cx="9654700" cy="47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12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"/>
          <p:cNvSpPr>
            <a:spLocks noGrp="1"/>
          </p:cNvSpPr>
          <p:nvPr>
            <p:ph type="title"/>
          </p:nvPr>
        </p:nvSpPr>
        <p:spPr>
          <a:xfrm>
            <a:off x="0" y="-311285"/>
            <a:ext cx="11459183" cy="1653702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r>
              <a:rPr lang="en-US" sz="6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     CIRCUIT DIAGRAM EXPLANATION</a:t>
            </a:r>
            <a:endParaRPr lang="en-IN" sz="6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sp>
        <p:nvSpPr>
          <p:cNvPr id="1048627" name="TextBox 2"/>
          <p:cNvSpPr txBox="1"/>
          <p:nvPr/>
        </p:nvSpPr>
        <p:spPr>
          <a:xfrm>
            <a:off x="496389" y="949234"/>
            <a:ext cx="1111213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FFFF00"/>
                </a:highlight>
              </a:rPr>
              <a:t>ESP8266 connection with Arduino UNO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1028" name="Picture 4" descr="Add WiFi to Arduino UNO - Arduino Project Hub">
            <a:extLst>
              <a:ext uri="{FF2B5EF4-FFF2-40B4-BE49-F238E27FC236}">
                <a16:creationId xmlns:a16="http://schemas.microsoft.com/office/drawing/2014/main" id="{F40974CE-0A82-4705-893C-40D7DDFD3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585" y="2581274"/>
            <a:ext cx="57150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"/>
          <p:cNvSpPr>
            <a:spLocks noGrp="1"/>
          </p:cNvSpPr>
          <p:nvPr>
            <p:ph type="title"/>
          </p:nvPr>
        </p:nvSpPr>
        <p:spPr>
          <a:xfrm>
            <a:off x="0" y="-311285"/>
            <a:ext cx="11459183" cy="1653702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r>
              <a:rPr lang="en-US" sz="6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     CIRCUIT DIAGRAM EXPLANATION</a:t>
            </a:r>
            <a:endParaRPr lang="en-IN" sz="6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sp>
        <p:nvSpPr>
          <p:cNvPr id="1048627" name="TextBox 2"/>
          <p:cNvSpPr txBox="1"/>
          <p:nvPr/>
        </p:nvSpPr>
        <p:spPr>
          <a:xfrm>
            <a:off x="888848" y="949234"/>
            <a:ext cx="1071967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FFFF00"/>
                </a:highlight>
              </a:rPr>
              <a:t>LCD connection with Arduino UNO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1026" name="Picture 2" descr="Arduino Lcd 16x2 Interfacing With Arduino Uno | Arduino">
            <a:extLst>
              <a:ext uri="{FF2B5EF4-FFF2-40B4-BE49-F238E27FC236}">
                <a16:creationId xmlns:a16="http://schemas.microsoft.com/office/drawing/2014/main" id="{A1BA41AB-E318-4DD8-AC31-2B2D0C001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0" y="1628503"/>
            <a:ext cx="6003290" cy="486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165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"/>
          <p:cNvSpPr>
            <a:spLocks noGrp="1"/>
          </p:cNvSpPr>
          <p:nvPr>
            <p:ph type="title"/>
          </p:nvPr>
        </p:nvSpPr>
        <p:spPr>
          <a:xfrm>
            <a:off x="0" y="-311285"/>
            <a:ext cx="11459183" cy="1653702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r>
              <a:rPr lang="en-US" sz="6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     CIRCUIT DIAGRAM EXPLANATION</a:t>
            </a:r>
            <a:endParaRPr lang="en-IN" sz="6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sp>
        <p:nvSpPr>
          <p:cNvPr id="1048627" name="TextBox 2"/>
          <p:cNvSpPr txBox="1"/>
          <p:nvPr/>
        </p:nvSpPr>
        <p:spPr>
          <a:xfrm>
            <a:off x="668728" y="893617"/>
            <a:ext cx="108545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FFFF00"/>
                </a:highlight>
              </a:rPr>
              <a:t>MQ135 sensor connection with Arduino UNO- </a:t>
            </a:r>
            <a:r>
              <a:rPr lang="en-US" dirty="0"/>
              <a:t>Then we will connect the </a:t>
            </a:r>
            <a:r>
              <a:rPr lang="en-US" b="1" dirty="0"/>
              <a:t>MQ135 with the Arduino</a:t>
            </a:r>
            <a:r>
              <a:rPr lang="en-US" dirty="0"/>
              <a:t>. Connect the VCC and the ground pin of the sensor to the 5V and ground of the Arduino and the Analog pin of sensor to A0,A1,A2,A3 of the Arduino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2050" name="Picture 2" descr="Arduino And MQ 135 Gas Sensor With Arduino Code - Arduino Project Hub">
            <a:extLst>
              <a:ext uri="{FF2B5EF4-FFF2-40B4-BE49-F238E27FC236}">
                <a16:creationId xmlns:a16="http://schemas.microsoft.com/office/drawing/2014/main" id="{BA13DF58-E524-4049-9454-E8C29C088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362" y="1776548"/>
            <a:ext cx="7445040" cy="41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235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"/>
          <p:cNvSpPr>
            <a:spLocks noGrp="1"/>
          </p:cNvSpPr>
          <p:nvPr>
            <p:ph type="title"/>
          </p:nvPr>
        </p:nvSpPr>
        <p:spPr>
          <a:xfrm>
            <a:off x="0" y="-311285"/>
            <a:ext cx="11459183" cy="1653702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r>
              <a:rPr lang="en-US" sz="6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     </a:t>
            </a:r>
            <a:endParaRPr lang="en-IN" sz="6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sp>
        <p:nvSpPr>
          <p:cNvPr id="1048627" name="TextBox 2"/>
          <p:cNvSpPr txBox="1"/>
          <p:nvPr/>
        </p:nvSpPr>
        <p:spPr>
          <a:xfrm>
            <a:off x="668728" y="893617"/>
            <a:ext cx="108545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2" name="2021-06-22-15-11-01">
            <a:hlinkClick r:id="" action="ppaction://media"/>
            <a:extLst>
              <a:ext uri="{FF2B5EF4-FFF2-40B4-BE49-F238E27FC236}">
                <a16:creationId xmlns:a16="http://schemas.microsoft.com/office/drawing/2014/main" id="{CEABF9AE-7512-4291-A9D8-FBF6776A08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8950" y="990600"/>
            <a:ext cx="86741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"/>
          <p:cNvSpPr>
            <a:spLocks noGrp="1"/>
          </p:cNvSpPr>
          <p:nvPr>
            <p:ph type="title"/>
          </p:nvPr>
        </p:nvSpPr>
        <p:spPr>
          <a:xfrm>
            <a:off x="2140895" y="97276"/>
            <a:ext cx="7910209" cy="1079770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r>
              <a:rPr lang="en-US" sz="6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     ADVANTAGES</a:t>
            </a:r>
            <a:endParaRPr lang="en-IN" sz="6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sp>
        <p:nvSpPr>
          <p:cNvPr id="1048632" name="TextBox 2"/>
          <p:cNvSpPr txBox="1"/>
          <p:nvPr/>
        </p:nvSpPr>
        <p:spPr>
          <a:xfrm>
            <a:off x="1297022" y="1620854"/>
            <a:ext cx="4839065" cy="567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latin typeface="Bookman Old Style" panose="02050604050505020204" pitchFamily="18" charset="0"/>
              </a:rPr>
              <a:t>Easy to Install Arduino.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latin typeface="Bookman Old Style" panose="0205060405050502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1"/>
                </a:solidFill>
                <a:latin typeface="Bookman Old Style" panose="02050604050505020204" pitchFamily="18" charset="0"/>
              </a:rPr>
              <a:t>Accurate Pollution monitoring.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latin typeface="Bookman Old Style" panose="0205060405050502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1"/>
                </a:solidFill>
                <a:latin typeface="Bookman Old Style" panose="02050604050505020204" pitchFamily="18" charset="0"/>
              </a:rPr>
              <a:t>Simple, compact and easily handle.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1"/>
                </a:solidFill>
                <a:latin typeface="Bookman Old Style" panose="02050604050505020204" pitchFamily="18" charset="0"/>
              </a:rPr>
              <a:t>Detecting a wide range of gases.</a:t>
            </a:r>
            <a:endParaRPr lang="en-IN" sz="2400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endParaRPr lang="en-GB" sz="20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latin typeface="Bookman Old Style" panose="020506040505050202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2097172" name="Picture 209717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24568" y="2096170"/>
            <a:ext cx="4284137" cy="284962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2140895" y="97276"/>
            <a:ext cx="7910209" cy="1079770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r>
              <a:rPr lang="en-US" sz="6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     APPLICATIONS</a:t>
            </a:r>
            <a:endParaRPr lang="en-IN" sz="6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sp>
        <p:nvSpPr>
          <p:cNvPr id="1048634" name="TextBox 2"/>
          <p:cNvSpPr txBox="1"/>
          <p:nvPr/>
        </p:nvSpPr>
        <p:spPr>
          <a:xfrm>
            <a:off x="530543" y="1374777"/>
            <a:ext cx="7323729" cy="7254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SAFETY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:- 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latin typeface="Bookman Old Style" panose="02050604050505020204" pitchFamily="18" charset="0"/>
              </a:rPr>
              <a:t>One can avoid from going to particular location by redirecting themselves or by taking safety precautions such as wearing mask and can reduce over dumped wastages in a particular locality area.</a:t>
            </a:r>
          </a:p>
          <a:p>
            <a:endParaRPr lang="en-GB" sz="2400" dirty="0">
              <a:latin typeface="Bookman Old Style" panose="02050604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en-US" sz="2000" dirty="0">
                <a:solidFill>
                  <a:srgbClr val="002060"/>
                </a:solidFill>
              </a:rPr>
              <a:t>:-</a:t>
            </a:r>
          </a:p>
          <a:p>
            <a:r>
              <a:rPr lang="en-US" sz="2000" dirty="0">
                <a:solidFill>
                  <a:srgbClr val="002060"/>
                </a:solidFill>
              </a:rPr>
              <a:t>         </a:t>
            </a:r>
            <a:r>
              <a:rPr lang="en-US" sz="2000" dirty="0"/>
              <a:t>Compared to others it’s efficient and low cost because  here sensors are clubbed by using IoT and Arduino microcontroller</a:t>
            </a:r>
            <a:r>
              <a:rPr lang="en-US" sz="2400" dirty="0"/>
              <a:t>.</a:t>
            </a:r>
          </a:p>
          <a:p>
            <a:endParaRPr lang="en-GB" sz="2400" dirty="0">
              <a:latin typeface="Bookman Old Style" panose="02050604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MAINTENANCE</a:t>
            </a:r>
            <a:r>
              <a:rPr lang="en-US" sz="2000" dirty="0">
                <a:solidFill>
                  <a:srgbClr val="002060"/>
                </a:solidFill>
              </a:rPr>
              <a:t>:-</a:t>
            </a:r>
            <a:r>
              <a:rPr lang="en-US" sz="2000" dirty="0"/>
              <a:t> </a:t>
            </a:r>
          </a:p>
          <a:p>
            <a:r>
              <a:rPr lang="en-US" sz="2000" dirty="0"/>
              <a:t>    As the Project deals with the software embedded C, so maintenance will be easy</a:t>
            </a:r>
            <a:endParaRPr lang="en-IN" sz="2000" dirty="0"/>
          </a:p>
          <a:p>
            <a:endParaRPr lang="en-GB" sz="20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latin typeface="Bookman Old Style" panose="020506040505050202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2097170" name="Picture 209716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54271" y="3287285"/>
            <a:ext cx="3636623" cy="28925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>
          <a:xfrm>
            <a:off x="1845823" y="277576"/>
            <a:ext cx="8500353" cy="1325563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r>
              <a:rPr lang="en-US" sz="6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POINTS TO BE COVERED</a:t>
            </a:r>
            <a:endParaRPr lang="en-IN" sz="6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sp>
        <p:nvSpPr>
          <p:cNvPr id="1048619" name="Content Placeholder 2"/>
          <p:cNvSpPr>
            <a:spLocks noGrp="1"/>
          </p:cNvSpPr>
          <p:nvPr>
            <p:ph idx="1"/>
          </p:nvPr>
        </p:nvSpPr>
        <p:spPr>
          <a:xfrm>
            <a:off x="731194" y="1603139"/>
            <a:ext cx="8500353" cy="49934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Bookman Old Style" panose="020506040505050202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Bookman Old Style" panose="02050604050505020204" pitchFamily="18" charset="0"/>
              </a:rPr>
              <a:t>Aim and Objectives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Bookman Old Style" panose="02050604050505020204" pitchFamily="18" charset="0"/>
              </a:rPr>
              <a:t>Required Components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Bookman Old Style" panose="02050604050505020204" pitchFamily="18" charset="0"/>
              </a:rPr>
              <a:t>Components Explanation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Bookman Old Style" panose="02050604050505020204" pitchFamily="18" charset="0"/>
              </a:rPr>
              <a:t>Block Diagram and Working Principal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Bookman Old Style" panose="02050604050505020204" pitchFamily="18" charset="0"/>
              </a:rPr>
              <a:t>Circuit Diagram and Explanation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Bookman Old Style" panose="02050604050505020204" pitchFamily="18" charset="0"/>
              </a:rPr>
              <a:t>Advantages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Bookman Old Style" panose="02050604050505020204" pitchFamily="18" charset="0"/>
              </a:rPr>
              <a:t>Applications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Bookman Old Style" panose="02050604050505020204" pitchFamily="18" charset="0"/>
              </a:rPr>
              <a:t>Future Scope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1048620" name="Rectangle 5"/>
          <p:cNvSpPr/>
          <p:nvPr/>
        </p:nvSpPr>
        <p:spPr>
          <a:xfrm>
            <a:off x="7863192" y="1964987"/>
            <a:ext cx="4140739" cy="35214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2140895" y="97276"/>
            <a:ext cx="7910209" cy="1079770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r>
              <a:rPr lang="en-US" sz="6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     FUTURE SCOPE</a:t>
            </a:r>
            <a:endParaRPr lang="en-IN" sz="6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sp>
        <p:nvSpPr>
          <p:cNvPr id="1048636" name="TextBox 2"/>
          <p:cNvSpPr txBox="1"/>
          <p:nvPr/>
        </p:nvSpPr>
        <p:spPr>
          <a:xfrm>
            <a:off x="1219201" y="1551563"/>
            <a:ext cx="10434536" cy="3634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future the project can be upgraded in more ways than one:-</a:t>
            </a:r>
          </a:p>
          <a:p>
            <a:endParaRPr lang="en-GB" sz="2400" dirty="0">
              <a:latin typeface="Bookman Old Style" panose="02050604050505020204" pitchFamily="18" charset="0"/>
            </a:endParaRPr>
          </a:p>
          <a:p>
            <a:r>
              <a:rPr lang="en-GB" sz="2400" dirty="0">
                <a:latin typeface="Bookman Old Style" panose="02050604050505020204" pitchFamily="18" charset="0"/>
              </a:rPr>
              <a:t>       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latin typeface="Bookman Old Style" panose="020506040505050202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1048637" name="TextBox 3"/>
          <p:cNvSpPr txBox="1"/>
          <p:nvPr/>
        </p:nvSpPr>
        <p:spPr>
          <a:xfrm>
            <a:off x="1238483" y="2384339"/>
            <a:ext cx="5417459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Bookman Old Style" panose="02050604050505020204" pitchFamily="18" charset="0"/>
              </a:rPr>
              <a:t>Interface more no of sensors to know gases present air quality.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Bookman Old Style" panose="02050604050505020204" pitchFamily="18" charset="0"/>
              </a:rPr>
              <a:t>Design web page and upload data on webpage.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Bookman Old Style" panose="0205060405050502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Bookman Old Style" panose="02050604050505020204" pitchFamily="18" charset="0"/>
              </a:rPr>
              <a:t>Interface SDCARD to store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Bookman Old Style" panose="0205060405050502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Bookman Old Style" panose="02050604050505020204" pitchFamily="18" charset="0"/>
              </a:rPr>
              <a:t>Interface GPS module to monitor the pollution.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2097171" name="Picture 209717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504373" y="2575857"/>
            <a:ext cx="4149364" cy="29088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Title 1"/>
          <p:cNvSpPr>
            <a:spLocks noGrp="1"/>
          </p:cNvSpPr>
          <p:nvPr>
            <p:ph type="title"/>
          </p:nvPr>
        </p:nvSpPr>
        <p:spPr>
          <a:xfrm>
            <a:off x="2802376" y="338797"/>
            <a:ext cx="5971973" cy="1079770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r>
              <a:rPr lang="en-US" sz="6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REFERENCES</a:t>
            </a:r>
            <a:endParaRPr lang="en-IN" sz="6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sp>
        <p:nvSpPr>
          <p:cNvPr id="1048639" name="TextBox 3"/>
          <p:cNvSpPr txBox="1"/>
          <p:nvPr/>
        </p:nvSpPr>
        <p:spPr>
          <a:xfrm>
            <a:off x="1994169" y="2285999"/>
            <a:ext cx="7373566" cy="355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hlinkClick r:id="rId2"/>
              </a:rPr>
              <a:t>https://store.arduino.cc/arduino-uno-rev3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hlinkClick r:id="rId3"/>
              </a:rPr>
              <a:t>https://en.wikipedia.org/wiki/ESP8266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hlinkClick r:id="rId4"/>
              </a:rPr>
              <a:t>https://www.arduino.cc</a:t>
            </a:r>
            <a:endParaRPr lang="en-GB" dirty="0"/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hlinkClick r:id="rId5"/>
              </a:rPr>
              <a:t>https://whatis.techtarget.com/definition/LCD-liquid-crystal-display</a:t>
            </a:r>
            <a:endParaRPr lang="en-IN" dirty="0"/>
          </a:p>
          <a:p>
            <a:endParaRPr lang="en-GB" dirty="0"/>
          </a:p>
          <a:p>
            <a:endParaRPr lang="en-US" dirty="0">
              <a:latin typeface="Bookman Old Style" panose="02050604050505020204" pitchFamily="18" charset="0"/>
            </a:endParaRPr>
          </a:p>
          <a:p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Title 3"/>
          <p:cNvSpPr>
            <a:spLocks noGrp="1"/>
          </p:cNvSpPr>
          <p:nvPr>
            <p:ph type="title"/>
          </p:nvPr>
        </p:nvSpPr>
        <p:spPr>
          <a:xfrm>
            <a:off x="-406388" y="0"/>
            <a:ext cx="12982811" cy="678588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0" dirty="0"/>
              <a:t>                                          </a:t>
            </a:r>
            <a:br>
              <a:rPr lang="en-US" sz="4400" b="0" dirty="0"/>
            </a:br>
            <a:r>
              <a:rPr lang="en-US" sz="4400" b="0" dirty="0"/>
              <a:t>                            </a:t>
            </a:r>
            <a:r>
              <a:rPr lang="en-US" sz="7700" b="0" dirty="0">
                <a:solidFill>
                  <a:srgbClr val="FFCB00"/>
                </a:solidFill>
              </a:rPr>
              <a:t>THANK YOU</a:t>
            </a:r>
            <a:r>
              <a:rPr lang="en-US" sz="4400" b="0" dirty="0"/>
              <a:t> </a:t>
            </a:r>
            <a:endParaRPr lang="en-IN" b="0" dirty="0">
              <a:solidFill>
                <a:schemeClr val="accent4">
                  <a:lumMod val="60000"/>
                  <a:lumOff val="40000"/>
                </a:schemeClr>
              </a:solidFill>
              <a:latin typeface="Ink Free" panose="03080402000500000000" pitchFamily="66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2" descr="Air pollution in India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00362" y="1940681"/>
            <a:ext cx="3137098" cy="2976637"/>
          </a:xfrm>
          <a:prstGeom prst="rect">
            <a:avLst/>
          </a:prstGeom>
          <a:noFill/>
        </p:spPr>
      </p:pic>
      <p:sp>
        <p:nvSpPr>
          <p:cNvPr id="1048621" name="Title 1"/>
          <p:cNvSpPr>
            <a:spLocks noGrp="1"/>
          </p:cNvSpPr>
          <p:nvPr>
            <p:ph type="title"/>
          </p:nvPr>
        </p:nvSpPr>
        <p:spPr>
          <a:xfrm>
            <a:off x="2826731" y="18202"/>
            <a:ext cx="6442143" cy="1325563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r>
              <a:rPr lang="en-US" sz="6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INTRODUCTION</a:t>
            </a:r>
            <a:endParaRPr lang="en-IN" sz="6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sp>
        <p:nvSpPr>
          <p:cNvPr id="1048622" name="Content Placeholder 2"/>
          <p:cNvSpPr>
            <a:spLocks noGrp="1"/>
          </p:cNvSpPr>
          <p:nvPr>
            <p:ph idx="1"/>
          </p:nvPr>
        </p:nvSpPr>
        <p:spPr>
          <a:xfrm>
            <a:off x="731194" y="1603139"/>
            <a:ext cx="8500353" cy="49934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Bookman Old Style" panose="02050604050505020204" pitchFamily="18" charset="0"/>
              </a:rPr>
              <a:t>When air get mixed with harmful gases and substances then it is called air pollution.</a:t>
            </a:r>
          </a:p>
          <a:p>
            <a:pPr marL="0" indent="0">
              <a:buNone/>
            </a:pPr>
            <a:endParaRPr lang="en-US" sz="2000" dirty="0">
              <a:latin typeface="Bookman Old Style" panose="0205060405050502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Bookman Old Style" panose="02050604050505020204" pitchFamily="18" charset="0"/>
              </a:rPr>
              <a:t>The major pollutants such as NH3,CO,CO2,SO2 etc.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Bookman Old Style" panose="0205060405050502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Bookman Old Style" panose="02050604050505020204" pitchFamily="18" charset="0"/>
              </a:rPr>
              <a:t>Sources of air pollutants.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Bookman Old Style" panose="0205060405050502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Bookman Old Style" panose="02050604050505020204" pitchFamily="18" charset="0"/>
              </a:rPr>
              <a:t>Effects of air pollution.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Bookman Old Style" panose="0205060405050502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Bookman Old Style" panose="02050604050505020204" pitchFamily="18" charset="0"/>
              </a:rPr>
              <a:t>What is IOT?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Bookman Old Style" panose="0205060405050502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>
          <a:xfrm>
            <a:off x="2616483" y="0"/>
            <a:ext cx="7328946" cy="1325563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r>
              <a:rPr lang="en-US" sz="6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AIM and OBJECTIVES</a:t>
            </a:r>
            <a:endParaRPr lang="en-IN" sz="6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pic>
        <p:nvPicPr>
          <p:cNvPr id="2097165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9208" y="1721796"/>
            <a:ext cx="4493141" cy="2981202"/>
          </a:xfrm>
          <a:prstGeom prst="rect">
            <a:avLst/>
          </a:prstGeom>
        </p:spPr>
      </p:pic>
      <p:sp>
        <p:nvSpPr>
          <p:cNvPr id="1048609" name="TextBox 6"/>
          <p:cNvSpPr txBox="1"/>
          <p:nvPr/>
        </p:nvSpPr>
        <p:spPr>
          <a:xfrm>
            <a:off x="554477" y="1867710"/>
            <a:ext cx="6673174" cy="3202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To create an application which will monitor the quality of air in our environment.</a:t>
            </a:r>
          </a:p>
          <a:p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By the sensors get the real time parameter of gases present in our surrounding air.</a:t>
            </a:r>
          </a:p>
          <a:p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Display the data on LCD and also upload into server.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Rectangle 4"/>
          <p:cNvSpPr/>
          <p:nvPr/>
        </p:nvSpPr>
        <p:spPr>
          <a:xfrm>
            <a:off x="8511702" y="1196502"/>
            <a:ext cx="2869660" cy="371596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03" name="Title 1"/>
          <p:cNvSpPr>
            <a:spLocks noGrp="1"/>
          </p:cNvSpPr>
          <p:nvPr>
            <p:ph type="title"/>
          </p:nvPr>
        </p:nvSpPr>
        <p:spPr>
          <a:xfrm>
            <a:off x="1819071" y="87549"/>
            <a:ext cx="8832715" cy="1215957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r>
              <a:rPr lang="en-US" sz="6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REQUIRED COMPONENTS</a:t>
            </a:r>
            <a:endParaRPr lang="en-IN" sz="6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sp>
        <p:nvSpPr>
          <p:cNvPr id="1048604" name="TextBox 6"/>
          <p:cNvSpPr txBox="1"/>
          <p:nvPr/>
        </p:nvSpPr>
        <p:spPr>
          <a:xfrm>
            <a:off x="997086" y="966709"/>
            <a:ext cx="4207212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Arduino Uno</a:t>
            </a:r>
          </a:p>
          <a:p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Wi-Fi module ESP8266</a:t>
            </a:r>
          </a:p>
          <a:p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MQ135</a:t>
            </a:r>
          </a:p>
          <a:p>
            <a:endParaRPr lang="en-US" sz="2400" b="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Buzzer</a:t>
            </a:r>
          </a:p>
          <a:p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16X2 LCD Display</a:t>
            </a:r>
          </a:p>
          <a:p>
            <a:endParaRPr lang="en-US" sz="2400" b="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2400" b="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2400" b="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dirty="0"/>
          </a:p>
          <a:p>
            <a:endParaRPr lang="en-IN" dirty="0"/>
          </a:p>
        </p:txBody>
      </p:sp>
      <p:sp>
        <p:nvSpPr>
          <p:cNvPr id="1048605" name="TextBox 5"/>
          <p:cNvSpPr txBox="1"/>
          <p:nvPr/>
        </p:nvSpPr>
        <p:spPr>
          <a:xfrm>
            <a:off x="4398523" y="1303506"/>
            <a:ext cx="3394954" cy="311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Breadboard</a:t>
            </a:r>
            <a:endParaRPr lang="en-US" sz="24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10K potentiometer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1K ohm re</a:t>
            </a:r>
            <a:r>
              <a:rPr lang="en-US" sz="2400" i="1" cap="small" dirty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  <a:r>
              <a:rPr lang="en-US" sz="2400" i="1" cap="small" dirty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tor</a:t>
            </a:r>
            <a:r>
              <a:rPr lang="en-US" sz="2400" i="1" cap="small" dirty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</a:p>
          <a:p>
            <a:endParaRPr lang="en-US" sz="2400" i="1" cap="small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220 ohm re</a:t>
            </a:r>
            <a:r>
              <a:rPr lang="en-US" sz="2400" i="1" cap="small" dirty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  <a:r>
              <a:rPr lang="en-US" sz="2400" i="1" cap="small" dirty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tor</a:t>
            </a:r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i="1" cap="small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9716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517" y="4107843"/>
            <a:ext cx="4396965" cy="20178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>
          <a:xfrm>
            <a:off x="1190034" y="87549"/>
            <a:ext cx="9654700" cy="1215957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r>
              <a:rPr lang="en-US" sz="6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COMPONENTS EXPLANATION</a:t>
            </a:r>
            <a:endParaRPr lang="en-IN" sz="6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pic>
        <p:nvPicPr>
          <p:cNvPr id="2097159" name="Picture 6" descr="Arduino UNO Pinout, Pin diagram, Specifications and Features in Detai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985" y="2392958"/>
            <a:ext cx="4392488" cy="3014346"/>
          </a:xfrm>
          <a:prstGeom prst="rect">
            <a:avLst/>
          </a:prstGeom>
          <a:noFill/>
        </p:spPr>
      </p:pic>
      <p:sp>
        <p:nvSpPr>
          <p:cNvPr id="1048598" name="Rectangle 2"/>
          <p:cNvSpPr/>
          <p:nvPr/>
        </p:nvSpPr>
        <p:spPr>
          <a:xfrm>
            <a:off x="7326875" y="2392958"/>
            <a:ext cx="3950140" cy="3014346"/>
          </a:xfrm>
          <a:prstGeom prst="rect">
            <a:avLst/>
          </a:prstGeom>
          <a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599" name="TextBox 3"/>
          <p:cNvSpPr txBox="1"/>
          <p:nvPr/>
        </p:nvSpPr>
        <p:spPr>
          <a:xfrm>
            <a:off x="6638605" y="1476565"/>
            <a:ext cx="3754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i="1" dirty="0">
                <a:solidFill>
                  <a:srgbClr val="002060"/>
                </a:solidFill>
                <a:latin typeface="Bookman Old Style" panose="02050604050505020204" pitchFamily="18" charset="0"/>
              </a:rPr>
              <a:t>Wi-Fi module ESP8266</a:t>
            </a:r>
          </a:p>
        </p:txBody>
      </p:sp>
      <p:sp>
        <p:nvSpPr>
          <p:cNvPr id="1048600" name="TextBox 10"/>
          <p:cNvSpPr txBox="1"/>
          <p:nvPr/>
        </p:nvSpPr>
        <p:spPr>
          <a:xfrm>
            <a:off x="1190034" y="1476565"/>
            <a:ext cx="3381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latin typeface="Bookman Old Style" panose="02050604050505020204" pitchFamily="18" charset="0"/>
              </a:rPr>
              <a:t>Arduino Uno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title"/>
          </p:nvPr>
        </p:nvSpPr>
        <p:spPr>
          <a:xfrm>
            <a:off x="1190034" y="87549"/>
            <a:ext cx="9654700" cy="1215957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r>
              <a:rPr lang="en-US" sz="6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COMPONENTS EXPLANATION</a:t>
            </a:r>
            <a:endParaRPr lang="en-IN" sz="6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sp>
        <p:nvSpPr>
          <p:cNvPr id="1048587" name="TextBox 3"/>
          <p:cNvSpPr txBox="1"/>
          <p:nvPr/>
        </p:nvSpPr>
        <p:spPr>
          <a:xfrm>
            <a:off x="4572017" y="1476565"/>
            <a:ext cx="4206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i="1" dirty="0">
                <a:solidFill>
                  <a:srgbClr val="002060"/>
                </a:solidFill>
                <a:latin typeface="Bookman Old Style" panose="02050604050505020204" pitchFamily="18" charset="0"/>
              </a:rPr>
              <a:t>LCD Display</a:t>
            </a:r>
          </a:p>
        </p:txBody>
      </p:sp>
      <p:sp>
        <p:nvSpPr>
          <p:cNvPr id="1048588" name="TextBox 10"/>
          <p:cNvSpPr txBox="1"/>
          <p:nvPr/>
        </p:nvSpPr>
        <p:spPr>
          <a:xfrm>
            <a:off x="1190034" y="1476565"/>
            <a:ext cx="3381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latin typeface="Bookman Old Style" panose="02050604050505020204" pitchFamily="18" charset="0"/>
              </a:rPr>
              <a:t>MQ135</a:t>
            </a:r>
            <a:endParaRPr lang="en-IN" dirty="0"/>
          </a:p>
        </p:txBody>
      </p:sp>
      <p:sp>
        <p:nvSpPr>
          <p:cNvPr id="1048589" name="Rectangle 4"/>
          <p:cNvSpPr/>
          <p:nvPr/>
        </p:nvSpPr>
        <p:spPr>
          <a:xfrm>
            <a:off x="514521" y="4340331"/>
            <a:ext cx="3381983" cy="213394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97152" name="Picture 4" descr="MQ – 135 AIR QUALITY SENSOR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02679" y="2224454"/>
            <a:ext cx="3345437" cy="2016224"/>
          </a:xfrm>
          <a:prstGeom prst="rect">
            <a:avLst/>
          </a:prstGeom>
          <a:noFill/>
        </p:spPr>
      </p:pic>
      <p:pic>
        <p:nvPicPr>
          <p:cNvPr id="2097153" name="Picture 4" descr="LCD 16x2: Pin Configuration, Features and Its Worki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17" y="2265404"/>
            <a:ext cx="3795365" cy="4147163"/>
          </a:xfrm>
          <a:prstGeom prst="rect">
            <a:avLst/>
          </a:prstGeom>
          <a:noFill/>
        </p:spPr>
      </p:pic>
      <p:sp>
        <p:nvSpPr>
          <p:cNvPr id="1048590" name="TextBox 11"/>
          <p:cNvSpPr txBox="1"/>
          <p:nvPr/>
        </p:nvSpPr>
        <p:spPr>
          <a:xfrm>
            <a:off x="8946204" y="1504711"/>
            <a:ext cx="2055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i="1" dirty="0">
                <a:solidFill>
                  <a:srgbClr val="002060"/>
                </a:solidFill>
                <a:latin typeface="Bookman Old Style" panose="02050604050505020204" pitchFamily="18" charset="0"/>
              </a:rPr>
              <a:t>Buzzer </a:t>
            </a:r>
          </a:p>
        </p:txBody>
      </p:sp>
      <p:pic>
        <p:nvPicPr>
          <p:cNvPr id="2097154" name="Picture 4" descr="Big Buzzer with Small Enclosed Piezo Electronic Buzzer Alarm 95DB with  Wires PACK OF 5: Amazon.in: Industrial &amp; Scientific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831821" y="2265404"/>
            <a:ext cx="2857500" cy="24131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title"/>
          </p:nvPr>
        </p:nvSpPr>
        <p:spPr>
          <a:xfrm>
            <a:off x="1190034" y="87549"/>
            <a:ext cx="9654700" cy="1215957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r>
              <a:rPr lang="en-US" sz="6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COMPONENTS EXPLANATION</a:t>
            </a:r>
            <a:endParaRPr lang="en-IN" sz="6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sp>
        <p:nvSpPr>
          <p:cNvPr id="1048592" name="TextBox 10"/>
          <p:cNvSpPr txBox="1"/>
          <p:nvPr/>
        </p:nvSpPr>
        <p:spPr>
          <a:xfrm>
            <a:off x="453992" y="1347280"/>
            <a:ext cx="3381983" cy="2796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1kohm resistors</a:t>
            </a:r>
          </a:p>
          <a:p>
            <a:endParaRPr lang="en-US" sz="2000" b="1" dirty="0">
              <a:solidFill>
                <a:srgbClr val="002060"/>
              </a:solidFill>
              <a:latin typeface="Bookman Old Style" panose="02050604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220 ohm resistor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>
              <a:solidFill>
                <a:srgbClr val="002060"/>
              </a:solidFill>
              <a:latin typeface="Bookman Old Style" panose="02050604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Breadboard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>
              <a:solidFill>
                <a:srgbClr val="002060"/>
              </a:solidFill>
              <a:latin typeface="Bookman Old Style" panose="02050604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 10K potentiometer</a:t>
            </a:r>
          </a:p>
          <a:p>
            <a:endParaRPr lang="en-US" sz="2000" b="1" dirty="0">
              <a:solidFill>
                <a:srgbClr val="002060"/>
              </a:solidFill>
              <a:latin typeface="Bookman Old Style" panose="02050604050505020204" pitchFamily="18" charset="0"/>
            </a:endParaRPr>
          </a:p>
          <a:p>
            <a:endParaRPr lang="en-IN" dirty="0"/>
          </a:p>
        </p:txBody>
      </p:sp>
      <p:pic>
        <p:nvPicPr>
          <p:cNvPr id="2097155" name="Picture 2" descr="Potentiometer pinout 10K &amp;amp; Datasheet - DataSheetGo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17650" y="1303506"/>
            <a:ext cx="2710774" cy="2447925"/>
          </a:xfrm>
          <a:prstGeom prst="rect">
            <a:avLst/>
          </a:prstGeom>
          <a:noFill/>
        </p:spPr>
      </p:pic>
      <p:pic>
        <p:nvPicPr>
          <p:cNvPr id="2097156" name="Picture 2" descr="Generic Solderless Breadboard with 400 Tie-Point (White): Amazon.in:  Industrial &amp;amp; Scientifi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134" y="3751431"/>
            <a:ext cx="3629910" cy="2076630"/>
          </a:xfrm>
          <a:prstGeom prst="rect">
            <a:avLst/>
          </a:prstGeom>
          <a:noFill/>
        </p:spPr>
      </p:pic>
      <p:pic>
        <p:nvPicPr>
          <p:cNvPr id="2097157" name="Picture 6" descr="220 ohm Resistor Oth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30535" y="2002774"/>
            <a:ext cx="2530929" cy="2086902"/>
          </a:xfrm>
          <a:prstGeom prst="rect">
            <a:avLst/>
          </a:prstGeom>
          <a:noFill/>
        </p:spPr>
      </p:pic>
      <p:pic>
        <p:nvPicPr>
          <p:cNvPr id="2097158" name="Picture 8" descr="1k Ohm Resistor X 5 Piece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30764" y="4615886"/>
            <a:ext cx="3297660" cy="1651777"/>
          </a:xfrm>
          <a:prstGeom prst="rect">
            <a:avLst/>
          </a:prstGeom>
          <a:noFill/>
        </p:spPr>
      </p:pic>
      <p:sp>
        <p:nvSpPr>
          <p:cNvPr id="1048593" name="TextBox 2"/>
          <p:cNvSpPr txBox="1"/>
          <p:nvPr/>
        </p:nvSpPr>
        <p:spPr>
          <a:xfrm>
            <a:off x="1190034" y="5878717"/>
            <a:ext cx="244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anose="02050604050505020204" pitchFamily="18" charset="0"/>
              </a:rPr>
              <a:t>Breadboard</a:t>
            </a:r>
          </a:p>
        </p:txBody>
      </p:sp>
      <p:sp>
        <p:nvSpPr>
          <p:cNvPr id="1048594" name="TextBox 16"/>
          <p:cNvSpPr txBox="1"/>
          <p:nvPr/>
        </p:nvSpPr>
        <p:spPr>
          <a:xfrm>
            <a:off x="5077855" y="4246554"/>
            <a:ext cx="244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anose="02050604050505020204" pitchFamily="18" charset="0"/>
              </a:rPr>
              <a:t>220 ohm resistor</a:t>
            </a:r>
          </a:p>
        </p:txBody>
      </p:sp>
      <p:sp>
        <p:nvSpPr>
          <p:cNvPr id="1048595" name="TextBox 17"/>
          <p:cNvSpPr txBox="1"/>
          <p:nvPr/>
        </p:nvSpPr>
        <p:spPr>
          <a:xfrm>
            <a:off x="8403092" y="6401119"/>
            <a:ext cx="244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anose="02050604050505020204" pitchFamily="18" charset="0"/>
              </a:rPr>
              <a:t>1kohm resistors</a:t>
            </a:r>
          </a:p>
        </p:txBody>
      </p:sp>
      <p:sp>
        <p:nvSpPr>
          <p:cNvPr id="1048596" name="TextBox 18"/>
          <p:cNvSpPr txBox="1"/>
          <p:nvPr/>
        </p:nvSpPr>
        <p:spPr>
          <a:xfrm>
            <a:off x="8686782" y="3877222"/>
            <a:ext cx="24416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</a:rPr>
              <a:t>10K potentiometer</a:t>
            </a:r>
          </a:p>
          <a:p>
            <a:endParaRPr lang="en-US" b="1" dirty="0"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title"/>
          </p:nvPr>
        </p:nvSpPr>
        <p:spPr>
          <a:xfrm>
            <a:off x="1190034" y="87549"/>
            <a:ext cx="9654700" cy="1215957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r>
              <a:rPr lang="en-US" sz="6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        BLOCK DIAGRAM</a:t>
            </a:r>
            <a:endParaRPr lang="en-IN" sz="6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pic>
        <p:nvPicPr>
          <p:cNvPr id="2097160" name="Content Placeholder 6"/>
          <p:cNvPicPr>
            <a:picLocks noGrp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597285" y="1516098"/>
            <a:ext cx="6643991" cy="46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618</Words>
  <Application>Microsoft Office PowerPoint</Application>
  <PresentationFormat>Widescreen</PresentationFormat>
  <Paragraphs>238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Bahnschrift SemiCondensed</vt:lpstr>
      <vt:lpstr>Bookman Old Style</vt:lpstr>
      <vt:lpstr>Calibri</vt:lpstr>
      <vt:lpstr>Calibri Light</vt:lpstr>
      <vt:lpstr>Cambria</vt:lpstr>
      <vt:lpstr>Ink Free</vt:lpstr>
      <vt:lpstr>Wingdings</vt:lpstr>
      <vt:lpstr>Office Theme</vt:lpstr>
      <vt:lpstr>IOT BASED AIR MONITERING SYSTEM</vt:lpstr>
      <vt:lpstr>POINTS TO BE COVERED</vt:lpstr>
      <vt:lpstr>INTRODUCTION</vt:lpstr>
      <vt:lpstr>AIM and OBJECTIVES</vt:lpstr>
      <vt:lpstr>REQUIRED COMPONENTS</vt:lpstr>
      <vt:lpstr>COMPONENTS EXPLANATION</vt:lpstr>
      <vt:lpstr>COMPONENTS EXPLANATION</vt:lpstr>
      <vt:lpstr>COMPONENTS EXPLANATION</vt:lpstr>
      <vt:lpstr>        BLOCK DIAGRAM</vt:lpstr>
      <vt:lpstr>        WORKING PRINCIPLE</vt:lpstr>
      <vt:lpstr>        WORKING PRINCIPLE</vt:lpstr>
      <vt:lpstr>           SIMULATION</vt:lpstr>
      <vt:lpstr>        CIRCUIT DIAGRAM</vt:lpstr>
      <vt:lpstr>     CIRCUIT DIAGRAM EXPLANATION</vt:lpstr>
      <vt:lpstr>     CIRCUIT DIAGRAM EXPLANATION</vt:lpstr>
      <vt:lpstr>     CIRCUIT DIAGRAM EXPLANATION</vt:lpstr>
      <vt:lpstr>     </vt:lpstr>
      <vt:lpstr>     ADVANTAGES</vt:lpstr>
      <vt:lpstr>     APPLICATIONS</vt:lpstr>
      <vt:lpstr>     FUTURE SCOPE</vt:lpstr>
      <vt:lpstr>REFERENCES</vt:lpstr>
      <vt:lpstr>                                                                       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BASED AIR MONITERING SYSTEM</dc:title>
  <dc:creator>ANKITA KUNDU</dc:creator>
  <cp:lastModifiedBy>Ankita Ghosh</cp:lastModifiedBy>
  <cp:revision>12</cp:revision>
  <dcterms:created xsi:type="dcterms:W3CDTF">2021-06-21T10:59:02Z</dcterms:created>
  <dcterms:modified xsi:type="dcterms:W3CDTF">2021-06-22T10:23:13Z</dcterms:modified>
</cp:coreProperties>
</file>